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256" r:id="rId2"/>
    <p:sldId id="261" r:id="rId3"/>
    <p:sldId id="293" r:id="rId4"/>
    <p:sldId id="290" r:id="rId5"/>
    <p:sldId id="291" r:id="rId6"/>
    <p:sldId id="292" r:id="rId7"/>
    <p:sldId id="271" r:id="rId8"/>
    <p:sldId id="262" r:id="rId9"/>
    <p:sldId id="272" r:id="rId10"/>
    <p:sldId id="273" r:id="rId11"/>
    <p:sldId id="267" r:id="rId12"/>
    <p:sldId id="294" r:id="rId13"/>
    <p:sldId id="295" r:id="rId14"/>
  </p:sldIdLst>
  <p:sldSz cx="9144000" cy="6858000" type="screen4x3"/>
  <p:notesSz cx="6724650" cy="97742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10" autoAdjust="0"/>
    <p:restoredTop sz="94660"/>
  </p:normalViewPr>
  <p:slideViewPr>
    <p:cSldViewPr>
      <p:cViewPr varScale="1">
        <p:scale>
          <a:sx n="102" d="100"/>
          <a:sy n="102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413" y="0"/>
            <a:ext cx="29146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3425"/>
            <a:ext cx="48879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43438"/>
            <a:ext cx="53784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146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413" y="9283700"/>
            <a:ext cx="29146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BEC7EC8-71CA-450E-A9F9-5D3D2EF62A7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4FC5C-7A14-4667-BDB6-EE86B98A6DAC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E399B7-ECAE-4E34-9C45-FC0DB5143999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BE4240-9BE1-401C-8873-EFB55000397F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5A3A2F-A4F0-494B-9805-EBA4594764DF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EC7EC8-71CA-450E-A9F9-5D3D2EF62A7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3FF86E-DB89-407C-B27D-650E15B8915D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3FF86E-DB89-407C-B27D-650E15B8915D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10716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3FF86E-DB89-407C-B27D-650E15B8915D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9229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80ADC-1A38-47B4-8027-277C5EFB88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3AEBD-0D22-44CB-9111-30CB73B254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D7ADC-FCD5-411D-ABA0-D5405098CC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41704-AE0C-482C-A62A-809C20EC25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30D57-C641-451F-8B5A-FE8C28716F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62EE-353D-4086-948B-2AA8FB98C3B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5B55-FD40-4739-A18F-95755AC87F0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18F49-922F-4D14-95D3-D66EDF04C89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12B83-F793-4F37-A498-1CD94A5B69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4710D-8584-4583-AD3A-91D9EF4068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06D37-9242-42A6-A83B-1FD8775E8E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AF8DB28-E334-4D2E-A3F0-8F0DAD8D32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16" r:id="rId2"/>
    <p:sldLayoutId id="2147483825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6" r:id="rId9"/>
    <p:sldLayoutId id="2147483822" r:id="rId10"/>
    <p:sldLayoutId id="21474838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slide" Target="slide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IE" dirty="0" err="1"/>
              <a:t>sldkgjlkldkgl</a:t>
            </a:r>
            <a:endParaRPr lang="en-IE" dirty="0"/>
          </a:p>
        </p:txBody>
      </p:sp>
      <p:pic>
        <p:nvPicPr>
          <p:cNvPr id="5123" name="Picture 4" descr="H:\My Documents\Events\Templates and Logos\CRA Logo English and Iri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130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008112"/>
          </a:xfrm>
        </p:spPr>
        <p:txBody>
          <a:bodyPr/>
          <a:lstStyle/>
          <a:p>
            <a:pPr algn="ctr"/>
            <a:r>
              <a:rPr lang="en-IE" dirty="0"/>
              <a:t>Audit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1988840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b="1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539552" y="1772817"/>
            <a:ext cx="7272808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eaLnBrk="0" hangingPunct="0">
              <a:spcBef>
                <a:spcPct val="20000"/>
              </a:spcBef>
              <a:spcAft>
                <a:spcPts val="1200"/>
              </a:spcAft>
              <a:buClr>
                <a:srgbClr val="0BD0D9"/>
              </a:buClr>
              <a:buSzPct val="95000"/>
              <a:buFont typeface="Arial" pitchFamily="34" charset="0"/>
              <a:buChar char="•"/>
              <a:defRPr/>
            </a:pPr>
            <a:r>
              <a:rPr lang="en-IE" sz="24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Audit threshold - €100,000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Calibri" pitchFamily="34" charset="0"/>
              <a:buChar char="•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Accounts must be audited where the gross income or expenditure exceeds the threshold</a:t>
            </a:r>
          </a:p>
          <a:p>
            <a:pPr marL="730250" lvl="1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Courier New" pitchFamily="49" charset="0"/>
              <a:buChar char="o"/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In the financial year, or </a:t>
            </a:r>
          </a:p>
          <a:p>
            <a:pPr marL="730250" lvl="1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Courier New" pitchFamily="49" charset="0"/>
              <a:buChar char="o"/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In either of the two preceding financial years, or </a:t>
            </a:r>
          </a:p>
          <a:p>
            <a:pPr marL="730250" lvl="1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Courier New" pitchFamily="49" charset="0"/>
              <a:buChar char="o"/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Where an audit is required by </a:t>
            </a:r>
          </a:p>
          <a:p>
            <a:pPr marL="1187450" lvl="2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The charity’s constitution </a:t>
            </a:r>
          </a:p>
          <a:p>
            <a:pPr marL="1187450" lvl="2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Any other enactment</a:t>
            </a:r>
          </a:p>
          <a:p>
            <a:pPr marL="1187450" lvl="2" indent="-273050" eaLnBrk="0" hangingPunct="0">
              <a:spcBef>
                <a:spcPct val="20000"/>
              </a:spcBef>
              <a:spcAft>
                <a:spcPts val="1200"/>
              </a:spcAft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 decision of the charity trustees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Calibri" pitchFamily="34" charset="0"/>
              <a:buChar char="•"/>
              <a:defRPr/>
            </a:pPr>
            <a:r>
              <a:rPr lang="en-IE" sz="24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Duties of the auditor and format/content of the auditor’s report specified in the Regulations.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en-IE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Arial" pitchFamily="34" charset="0"/>
              <a:buChar char="•"/>
              <a:defRPr/>
            </a:pPr>
            <a:endParaRPr lang="en-IE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635918"/>
          </a:xfrm>
        </p:spPr>
        <p:txBody>
          <a:bodyPr/>
          <a:lstStyle/>
          <a:p>
            <a:pPr algn="ctr"/>
            <a:r>
              <a:rPr lang="en-IE" sz="4400" b="1" dirty="0"/>
              <a:t>Independent Examination 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36504"/>
          </a:xfrm>
        </p:spPr>
        <p:txBody>
          <a:bodyPr/>
          <a:lstStyle/>
          <a:p>
            <a:pPr lvl="1">
              <a:buClr>
                <a:srgbClr val="0BD0D9"/>
              </a:buClr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Where accounts are not required to be audited, they must be independently reviewed.</a:t>
            </a:r>
          </a:p>
          <a:p>
            <a:pPr lvl="1">
              <a:spcBef>
                <a:spcPts val="1200"/>
              </a:spcBef>
              <a:buClr>
                <a:srgbClr val="0BD0D9"/>
              </a:buClr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Independent Reviewer of Charity Accounts:</a:t>
            </a:r>
          </a:p>
          <a:p>
            <a:pPr lvl="2">
              <a:buClr>
                <a:srgbClr val="0BD0D9"/>
              </a:buClr>
              <a:buFont typeface="Courier New" pitchFamily="49" charset="0"/>
              <a:buChar char="o"/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An independent person who, in the reasonable opinion of the Charity Trustees, has the requisite ability and practical experience to carry out a competent review of the accounts.</a:t>
            </a:r>
          </a:p>
          <a:p>
            <a:pPr lvl="2">
              <a:buClr>
                <a:srgbClr val="0BD0D9"/>
              </a:buClr>
              <a:buFont typeface="Courier New" pitchFamily="49" charset="0"/>
              <a:buChar char="o"/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If on an accrual basis – reviewer must be a member of a relevant professional body.</a:t>
            </a:r>
          </a:p>
          <a:p>
            <a:pPr lvl="1">
              <a:spcBef>
                <a:spcPts val="1200"/>
              </a:spcBef>
              <a:buClr>
                <a:srgbClr val="0BD0D8"/>
              </a:buClr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Format/content of independent reviewer’s report specified in the regulations.</a:t>
            </a:r>
          </a:p>
          <a:p>
            <a:pPr lvl="1">
              <a:buClr>
                <a:srgbClr val="0BD0D8"/>
              </a:buClr>
              <a:buNone/>
              <a:defRPr/>
            </a:pPr>
            <a:endParaRPr lang="en-IE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lvl="1">
              <a:buClr>
                <a:srgbClr val="0BD0D8"/>
              </a:buClr>
              <a:buNone/>
              <a:defRPr/>
            </a:pPr>
            <a:endParaRPr lang="en-IE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635918"/>
          </a:xfrm>
        </p:spPr>
        <p:txBody>
          <a:bodyPr/>
          <a:lstStyle/>
          <a:p>
            <a:pPr algn="ctr"/>
            <a:r>
              <a:rPr lang="en-IE" sz="4400" b="1" dirty="0"/>
              <a:t>Annual Report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36504"/>
          </a:xfrm>
        </p:spPr>
        <p:txBody>
          <a:bodyPr/>
          <a:lstStyle/>
          <a:p>
            <a:pPr lvl="0">
              <a:buClr>
                <a:srgbClr val="2DA2BF"/>
              </a:buClr>
            </a:pPr>
            <a:r>
              <a:rPr lang="en-IE" sz="2400" dirty="0">
                <a:solidFill>
                  <a:schemeClr val="tx2"/>
                </a:solidFill>
              </a:rPr>
              <a:t>All registered charities must make an Annual Report (return).</a:t>
            </a:r>
          </a:p>
          <a:p>
            <a:pPr lvl="0">
              <a:buClr>
                <a:srgbClr val="2DA2BF"/>
              </a:buClr>
            </a:pPr>
            <a:r>
              <a:rPr lang="en-IE" sz="2400" dirty="0">
                <a:solidFill>
                  <a:schemeClr val="tx2"/>
                </a:solidFill>
              </a:rPr>
              <a:t>Regulations codify the requirements in legislation.</a:t>
            </a:r>
          </a:p>
          <a:p>
            <a:pPr>
              <a:buClr>
                <a:srgbClr val="2DA2BF"/>
              </a:buClr>
            </a:pPr>
            <a:r>
              <a:rPr lang="en-IE" sz="2400" dirty="0">
                <a:solidFill>
                  <a:schemeClr val="tx2"/>
                </a:solidFill>
              </a:rPr>
              <a:t>Online report signed by two charity trustees. (Declaration)</a:t>
            </a:r>
          </a:p>
          <a:p>
            <a:pPr>
              <a:buClr>
                <a:srgbClr val="2DA2BF"/>
              </a:buClr>
            </a:pPr>
            <a:r>
              <a:rPr lang="en-IE" sz="2400" dirty="0">
                <a:solidFill>
                  <a:schemeClr val="tx2"/>
                </a:solidFill>
              </a:rPr>
              <a:t>All reports &amp; accounts will be published on Charities Register.</a:t>
            </a:r>
          </a:p>
          <a:p>
            <a:pPr>
              <a:buClr>
                <a:srgbClr val="2DA2BF"/>
              </a:buClr>
            </a:pPr>
            <a:r>
              <a:rPr lang="en-IE" sz="2400" dirty="0">
                <a:solidFill>
                  <a:schemeClr val="tx2"/>
                </a:solidFill>
              </a:rPr>
              <a:t>“One Click” Transparency (donors, beneficiaries, citizens</a:t>
            </a:r>
            <a:r>
              <a:rPr lang="en-IE" sz="2400" dirty="0" smtClean="0">
                <a:solidFill>
                  <a:schemeClr val="tx2"/>
                </a:solidFill>
              </a:rPr>
              <a:t>).</a:t>
            </a:r>
            <a:endParaRPr lang="en-IE" sz="2400" dirty="0">
              <a:solidFill>
                <a:schemeClr val="tx2"/>
              </a:solidFill>
            </a:endParaRPr>
          </a:p>
          <a:p>
            <a:pPr>
              <a:buClr>
                <a:srgbClr val="2DA2BF"/>
              </a:buClr>
            </a:pPr>
            <a:r>
              <a:rPr lang="en-IE" sz="2400" dirty="0">
                <a:solidFill>
                  <a:schemeClr val="tx2"/>
                </a:solidFill>
              </a:rPr>
              <a:t>Filing accurate, complete annual report on time is the </a:t>
            </a:r>
            <a:r>
              <a:rPr lang="en-IE" sz="2400" b="1" dirty="0">
                <a:solidFill>
                  <a:schemeClr val="tx2"/>
                </a:solidFill>
              </a:rPr>
              <a:t>minimum standard. </a:t>
            </a:r>
          </a:p>
          <a:p>
            <a:pPr>
              <a:buClr>
                <a:srgbClr val="2DA2BF"/>
              </a:buClr>
            </a:pPr>
            <a:r>
              <a:rPr lang="en-IE" sz="2400" dirty="0">
                <a:solidFill>
                  <a:schemeClr val="tx2"/>
                </a:solidFill>
              </a:rPr>
              <a:t>Format and contents of annual report are proportionate.</a:t>
            </a:r>
            <a:endParaRPr lang="en-IE" sz="1800" b="1" dirty="0">
              <a:solidFill>
                <a:schemeClr val="tx2"/>
              </a:solidFill>
            </a:endParaRPr>
          </a:p>
          <a:p>
            <a:pPr lvl="1">
              <a:buClr>
                <a:srgbClr val="0BD0D8"/>
              </a:buClr>
              <a:buNone/>
              <a:defRPr/>
            </a:pPr>
            <a:endParaRPr lang="en-IE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lvl="1">
              <a:buClr>
                <a:srgbClr val="0BD0D8"/>
              </a:buClr>
              <a:buNone/>
              <a:defRPr/>
            </a:pPr>
            <a:endParaRPr lang="en-IE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8803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635918"/>
          </a:xfrm>
        </p:spPr>
        <p:txBody>
          <a:bodyPr/>
          <a:lstStyle/>
          <a:p>
            <a:pPr algn="ctr"/>
            <a:r>
              <a:rPr lang="en-IE" sz="4400" b="1" dirty="0"/>
              <a:t>Annual Report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/>
          <a:lstStyle/>
          <a:p>
            <a:pPr lvl="1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Charities under €10,000 – minimal information</a:t>
            </a:r>
          </a:p>
          <a:p>
            <a:pPr lvl="1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Charities over €10,000 – additional information, including on</a:t>
            </a:r>
          </a:p>
          <a:p>
            <a:pPr lvl="2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Reserves Policy ; Explanation of deficit.</a:t>
            </a:r>
          </a:p>
          <a:p>
            <a:pPr lvl="1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Charities over audit threshold – additional information, including on:</a:t>
            </a:r>
          </a:p>
          <a:p>
            <a:pPr lvl="2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Appointment of charity trustees; </a:t>
            </a:r>
          </a:p>
          <a:p>
            <a:pPr lvl="2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Donated goods and services;</a:t>
            </a:r>
          </a:p>
          <a:p>
            <a:pPr lvl="2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Risks and risk management; </a:t>
            </a:r>
          </a:p>
          <a:p>
            <a:pPr lvl="2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planned objectives for the year ahead.</a:t>
            </a:r>
          </a:p>
          <a:p>
            <a:pPr lvl="1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Charities not required to supply accounts to us must provide:</a:t>
            </a:r>
          </a:p>
          <a:p>
            <a:pPr lvl="2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A financial summary – content specified in Schedule 2 to Regulations  unless already included in Accounts.</a:t>
            </a:r>
          </a:p>
          <a:p>
            <a:pPr lvl="2">
              <a:buClr>
                <a:srgbClr val="2DA2BF"/>
              </a:buClr>
            </a:pPr>
            <a:r>
              <a:rPr lang="en-IE" sz="2000" b="1" dirty="0">
                <a:solidFill>
                  <a:schemeClr val="tx2"/>
                </a:solidFill>
              </a:rPr>
              <a:t>(forces transparency on charities filing abridged accounts with CRO – 20% in 2016).</a:t>
            </a:r>
          </a:p>
          <a:p>
            <a:pPr lvl="2">
              <a:buClr>
                <a:srgbClr val="2DA2BF"/>
              </a:buClr>
            </a:pPr>
            <a:endParaRPr lang="en-IE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3" name="Slide Zoom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89788055"/>
                  </p:ext>
                </p:extLst>
              </p:nvPr>
            </p:nvGraphicFramePr>
            <p:xfrm>
              <a:off x="-2324686" y="3358734"/>
              <a:ext cx="2286000" cy="1714500"/>
            </p:xfrm>
            <a:graphic>
              <a:graphicData uri="http://schemas.microsoft.com/office/powerpoint/2016/slidezoom">
                <pslz:sldZm>
                  <pslz:sldZmObj sldId="295" cId="3727605448">
                    <pslz:zmPr id="{5B2C81B7-09A4-4EC1-8B12-93A4AA5FA581}" returnToParent="0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286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3" name="Slide Zoom 2">
                <a:hlinkClick r:id="rId4" action="ppaction://hlinksldjump"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-2324686" y="3358734"/>
                <a:ext cx="2286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="" xmlns:p14="http://schemas.microsoft.com/office/powerpoint/2010/main" val="3727605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988840"/>
            <a:ext cx="7851775" cy="237626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3600" dirty="0"/>
              <a:t>Draft Charity (Accounting and Reporting) Regulations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852738"/>
            <a:ext cx="7854950" cy="1655762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  <a:defRPr/>
            </a:pPr>
            <a:endParaRPr lang="en-IE" sz="2000" dirty="0">
              <a:latin typeface="Times New Roman" pitchFamily="18" charset="0"/>
            </a:endParaRPr>
          </a:p>
          <a:p>
            <a:pPr marR="0" algn="ctr" eaLnBrk="1" hangingPunct="1">
              <a:lnSpc>
                <a:spcPct val="90000"/>
              </a:lnSpc>
              <a:defRPr/>
            </a:pPr>
            <a:endParaRPr lang="en-IE" sz="2000" b="1" dirty="0">
              <a:latin typeface="+mj-lt"/>
            </a:endParaRPr>
          </a:p>
          <a:p>
            <a:pPr marR="0" eaLnBrk="1" hangingPunct="1">
              <a:lnSpc>
                <a:spcPct val="90000"/>
              </a:lnSpc>
              <a:defRPr/>
            </a:pPr>
            <a:endParaRPr lang="en-IE" sz="2400" b="1" dirty="0">
              <a:latin typeface="+mj-lt"/>
            </a:endParaRPr>
          </a:p>
          <a:p>
            <a:pPr marR="0" eaLnBrk="1" hangingPunct="1">
              <a:lnSpc>
                <a:spcPct val="90000"/>
              </a:lnSpc>
              <a:defRPr/>
            </a:pPr>
            <a:endParaRPr lang="en-IE" sz="2400" b="1" dirty="0">
              <a:latin typeface="+mj-lt"/>
            </a:endParaRPr>
          </a:p>
          <a:p>
            <a:pPr marR="0" eaLnBrk="1" hangingPunct="1">
              <a:lnSpc>
                <a:spcPct val="90000"/>
              </a:lnSpc>
              <a:defRPr/>
            </a:pPr>
            <a:endParaRPr lang="en-IE" sz="2400" b="1" dirty="0">
              <a:latin typeface="+mj-lt"/>
            </a:endParaRPr>
          </a:p>
          <a:p>
            <a:pPr marR="0" algn="l" eaLnBrk="1" hangingPunct="1">
              <a:lnSpc>
                <a:spcPct val="90000"/>
              </a:lnSpc>
              <a:defRPr/>
            </a:pPr>
            <a:r>
              <a:rPr lang="en-IE" sz="2400" b="1" dirty="0">
                <a:latin typeface="+mj-lt"/>
              </a:rPr>
              <a:t>Tom Malone FCCA			Eamon O’Halloran</a:t>
            </a:r>
          </a:p>
          <a:p>
            <a:pPr marR="0" algn="l" eaLnBrk="1" hangingPunct="1">
              <a:lnSpc>
                <a:spcPct val="90000"/>
              </a:lnSpc>
              <a:defRPr/>
            </a:pPr>
            <a:r>
              <a:rPr lang="en-IE" sz="2400" b="1" dirty="0">
                <a:latin typeface="+mj-lt"/>
              </a:rPr>
              <a:t>Head of Compliance			Head of Registration</a:t>
            </a:r>
          </a:p>
          <a:p>
            <a:pPr marR="0" algn="ctr" eaLnBrk="1" hangingPunct="1">
              <a:lnSpc>
                <a:spcPct val="90000"/>
              </a:lnSpc>
              <a:defRPr/>
            </a:pPr>
            <a:r>
              <a:rPr lang="en-IE" sz="2400" b="1" dirty="0">
                <a:latin typeface="+mj-lt"/>
              </a:rPr>
              <a:t>The Charities Regulator</a:t>
            </a:r>
          </a:p>
          <a:p>
            <a:pPr marR="0" algn="ctr" eaLnBrk="1" hangingPunct="1">
              <a:lnSpc>
                <a:spcPct val="90000"/>
              </a:lnSpc>
              <a:defRPr/>
            </a:pPr>
            <a:r>
              <a:rPr lang="en-IE" sz="2400" b="1" dirty="0">
                <a:latin typeface="+mj-lt"/>
              </a:rPr>
              <a:t>2016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1942"/>
          </a:xfrm>
        </p:spPr>
        <p:txBody>
          <a:bodyPr/>
          <a:lstStyle/>
          <a:p>
            <a:pPr algn="ctr"/>
            <a:r>
              <a:rPr lang="en-IE" sz="4000" b="1" dirty="0"/>
              <a:t>Role of annual accounts/reporting</a:t>
            </a:r>
          </a:p>
        </p:txBody>
      </p:sp>
      <p:sp>
        <p:nvSpPr>
          <p:cNvPr id="11" name="Oval 10"/>
          <p:cNvSpPr/>
          <p:nvPr/>
        </p:nvSpPr>
        <p:spPr>
          <a:xfrm>
            <a:off x="179512" y="1988840"/>
            <a:ext cx="2160240" cy="4248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/>
              <a:t>Charities need to</a:t>
            </a:r>
          </a:p>
          <a:p>
            <a:pPr algn="ctr"/>
            <a:endParaRPr lang="en-IE" dirty="0"/>
          </a:p>
          <a:p>
            <a:pPr>
              <a:buFont typeface="Arial" pitchFamily="34" charset="0"/>
              <a:buChar char="•"/>
            </a:pPr>
            <a:r>
              <a:rPr lang="en-IE" dirty="0"/>
              <a:t>Build trust</a:t>
            </a:r>
          </a:p>
          <a:p>
            <a:pPr>
              <a:buFont typeface="Arial" pitchFamily="34" charset="0"/>
              <a:buChar char="•"/>
            </a:pPr>
            <a:endParaRPr lang="en-IE" dirty="0"/>
          </a:p>
          <a:p>
            <a:pPr>
              <a:buFont typeface="Arial" pitchFamily="34" charset="0"/>
              <a:buChar char="•"/>
            </a:pPr>
            <a:r>
              <a:rPr lang="en-IE" dirty="0"/>
              <a:t>Provide more information</a:t>
            </a:r>
          </a:p>
          <a:p>
            <a:pPr>
              <a:buFont typeface="Arial" pitchFamily="34" charset="0"/>
              <a:buChar char="•"/>
            </a:pPr>
            <a:endParaRPr lang="en-IE" dirty="0"/>
          </a:p>
          <a:p>
            <a:pPr>
              <a:buFont typeface="Arial" pitchFamily="34" charset="0"/>
              <a:buChar char="•"/>
            </a:pPr>
            <a:r>
              <a:rPr lang="en-IE" dirty="0"/>
              <a:t>Be more transparent </a:t>
            </a:r>
          </a:p>
          <a:p>
            <a:pPr>
              <a:buFont typeface="Arial" pitchFamily="34" charset="0"/>
              <a:buChar char="•"/>
            </a:pPr>
            <a:endParaRPr lang="en-IE" dirty="0"/>
          </a:p>
          <a:p>
            <a:pPr>
              <a:buFont typeface="Arial" pitchFamily="34" charset="0"/>
              <a:buChar char="•"/>
            </a:pPr>
            <a:endParaRPr lang="en-IE" dirty="0"/>
          </a:p>
        </p:txBody>
      </p:sp>
      <p:sp>
        <p:nvSpPr>
          <p:cNvPr id="13" name="Oval 12"/>
          <p:cNvSpPr/>
          <p:nvPr/>
        </p:nvSpPr>
        <p:spPr>
          <a:xfrm>
            <a:off x="6300192" y="2060848"/>
            <a:ext cx="2232248" cy="4248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/>
              <a:t>CR Functions</a:t>
            </a:r>
          </a:p>
          <a:p>
            <a:pPr algn="ctr"/>
            <a:endParaRPr lang="en-IE" dirty="0"/>
          </a:p>
          <a:p>
            <a:pPr>
              <a:buFont typeface="Arial" pitchFamily="34" charset="0"/>
              <a:buChar char="•"/>
            </a:pPr>
            <a:r>
              <a:rPr lang="en-IE" dirty="0"/>
              <a:t>Increase  public trust and confidence</a:t>
            </a:r>
          </a:p>
          <a:p>
            <a:endParaRPr lang="en-IE" dirty="0"/>
          </a:p>
          <a:p>
            <a:pPr>
              <a:buFont typeface="Arial" pitchFamily="34" charset="0"/>
              <a:buChar char="•"/>
            </a:pPr>
            <a:r>
              <a:rPr lang="en-IE" dirty="0"/>
              <a:t>Ensure accountability  of charities to donors and the public</a:t>
            </a:r>
          </a:p>
          <a:p>
            <a:pPr>
              <a:buFont typeface="Arial" pitchFamily="34" charset="0"/>
              <a:buChar char="•"/>
            </a:pPr>
            <a:endParaRPr lang="en-IE" dirty="0"/>
          </a:p>
          <a:p>
            <a:pPr>
              <a:buFont typeface="Arial" pitchFamily="34" charset="0"/>
              <a:buChar char="•"/>
            </a:pPr>
            <a:endParaRPr lang="en-IE" dirty="0"/>
          </a:p>
        </p:txBody>
      </p:sp>
      <p:sp>
        <p:nvSpPr>
          <p:cNvPr id="14" name="Oval 13"/>
          <p:cNvSpPr/>
          <p:nvPr/>
        </p:nvSpPr>
        <p:spPr>
          <a:xfrm>
            <a:off x="3275856" y="3068960"/>
            <a:ext cx="1944216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Accounting &amp;</a:t>
            </a:r>
          </a:p>
          <a:p>
            <a:pPr algn="ctr"/>
            <a:r>
              <a:rPr lang="en-IE" dirty="0"/>
              <a:t>Reporting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2339752" y="3861048"/>
            <a:ext cx="86409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Right Arrow 15"/>
          <p:cNvSpPr/>
          <p:nvPr/>
        </p:nvSpPr>
        <p:spPr>
          <a:xfrm rot="10800000" flipV="1">
            <a:off x="5292080" y="3869881"/>
            <a:ext cx="955968" cy="2791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1942"/>
          </a:xfrm>
        </p:spPr>
        <p:txBody>
          <a:bodyPr/>
          <a:lstStyle/>
          <a:p>
            <a:pPr algn="ctr"/>
            <a:r>
              <a:rPr lang="en-IE" b="1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798093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Charities Act 2009 – accounting and reporting provisions:</a:t>
            </a:r>
            <a:endParaRPr lang="en-IE" sz="24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lvl="1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BD0D9"/>
              </a:buClr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S.47 – Duty to keep proper books of account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Clr>
                <a:srgbClr val="0BD0D9"/>
              </a:buClr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S.48 – Annual statement of accounts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Clr>
                <a:srgbClr val="0BD0D9"/>
              </a:buClr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S.50 – Annual audit or examination of accounts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Clr>
                <a:srgbClr val="0BD0D9"/>
              </a:buClr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S.51 – Regulations in relation to audits/examinations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Clr>
                <a:srgbClr val="0BD0D9"/>
              </a:buClr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S.52 – Annual reports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pPr algn="ctr"/>
            <a:r>
              <a:rPr lang="en-IE" b="1" dirty="0"/>
              <a:t>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1"/>
            <a:ext cx="8229600" cy="4248473"/>
          </a:xfrm>
        </p:spPr>
        <p:txBody>
          <a:bodyPr>
            <a:noAutofit/>
          </a:bodyPr>
          <a:lstStyle/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IE" sz="22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What do they cover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IE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Format of accounts for registered charities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Font typeface="Wingdings 2" pitchFamily="18" charset="2"/>
              <a:buNone/>
            </a:pPr>
            <a:endParaRPr lang="en-IE" sz="22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Audit or independent examination requirements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None/>
            </a:pPr>
            <a:endParaRPr lang="en-IE" sz="22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Format of annual reports for registered charities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None/>
            </a:pPr>
            <a:endParaRPr lang="en-IE" sz="22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Provision of information to the Charities Regulator 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endParaRPr lang="en-IE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/>
          <a:lstStyle/>
          <a:p>
            <a:pPr algn="ctr"/>
            <a:r>
              <a:rPr lang="en-IE" sz="4400" b="1" dirty="0"/>
              <a:t>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1"/>
            <a:ext cx="8229600" cy="4767809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en-IE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As currently proposed:</a:t>
            </a:r>
          </a:p>
          <a:p>
            <a:pPr algn="just">
              <a:spcBef>
                <a:spcPts val="0"/>
              </a:spcBef>
              <a:buNone/>
            </a:pPr>
            <a:endParaRPr lang="en-IE" sz="20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algn="just">
              <a:spcBef>
                <a:spcPts val="0"/>
              </a:spcBef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Regulations on accounts and audits will apply to all charities except:</a:t>
            </a:r>
          </a:p>
          <a:p>
            <a:pPr lvl="1" algn="just">
              <a:spcBef>
                <a:spcPts val="0"/>
              </a:spcBef>
              <a:buFont typeface="Courier New" pitchFamily="49" charset="0"/>
              <a:buChar char="o"/>
            </a:pPr>
            <a:r>
              <a:rPr lang="en-IE" sz="2000" b="1" i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Company charities</a:t>
            </a:r>
          </a:p>
          <a:p>
            <a:pPr lvl="1" algn="just">
              <a:spcBef>
                <a:spcPts val="0"/>
              </a:spcBef>
              <a:buFont typeface="Courier New" pitchFamily="49" charset="0"/>
              <a:buChar char="o"/>
            </a:pPr>
            <a:r>
              <a:rPr lang="en-IE" sz="2000" b="1" i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Education charities</a:t>
            </a:r>
          </a:p>
          <a:p>
            <a:pPr lvl="1" algn="just">
              <a:spcBef>
                <a:spcPts val="0"/>
              </a:spcBef>
              <a:buFont typeface="Courier New" pitchFamily="49" charset="0"/>
              <a:buChar char="o"/>
            </a:pPr>
            <a:r>
              <a:rPr lang="en-IE" sz="2000" b="1" i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Very small charities</a:t>
            </a:r>
          </a:p>
          <a:p>
            <a:pPr lvl="1" algn="just">
              <a:spcBef>
                <a:spcPts val="0"/>
              </a:spcBef>
              <a:buFont typeface="Courier New" pitchFamily="49" charset="0"/>
              <a:buChar char="o"/>
            </a:pPr>
            <a:endParaRPr lang="en-IE" sz="20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algn="just">
              <a:spcBef>
                <a:spcPts val="0"/>
              </a:spcBef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Regulation on accounts and audits set different requirements for larger and smaller charities. </a:t>
            </a:r>
          </a:p>
          <a:p>
            <a:pPr algn="just">
              <a:spcBef>
                <a:spcPts val="0"/>
              </a:spcBef>
              <a:buNone/>
            </a:pPr>
            <a:endParaRPr lang="en-IE" sz="20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algn="just">
              <a:spcBef>
                <a:spcPts val="0"/>
              </a:spcBef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Regulation on annual reporting requirements will apply to all charities.</a:t>
            </a:r>
          </a:p>
          <a:p>
            <a:pPr algn="just">
              <a:spcBef>
                <a:spcPts val="0"/>
              </a:spcBef>
              <a:buNone/>
            </a:pPr>
            <a:endParaRPr lang="en-IE" sz="2400" b="1" i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just">
              <a:spcBef>
                <a:spcPts val="0"/>
              </a:spcBef>
              <a:buNone/>
            </a:pPr>
            <a:endParaRPr lang="en-IE" sz="2400" b="1" i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/>
            <a:r>
              <a:rPr lang="en-IE" sz="3600" b="1" dirty="0"/>
              <a:t>Accounts of larger charities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457200" y="1412874"/>
            <a:ext cx="8229600" cy="4392389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  <a:buNone/>
              <a:defRPr/>
            </a:pPr>
            <a:r>
              <a:rPr lang="en-IE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Annual statement of accounts consisting of: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Clr>
                <a:srgbClr val="0BD0D9"/>
              </a:buClr>
              <a:defRPr/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Statement of financial activities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Clr>
                <a:srgbClr val="0BD0D9"/>
              </a:buClr>
              <a:defRPr/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Balance sheet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Clr>
                <a:srgbClr val="0BD0D9"/>
              </a:buClr>
              <a:defRPr/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Cash flow </a:t>
            </a:r>
            <a:r>
              <a:rPr lang="en-IE" sz="2200" b="1" dirty="0" smtClean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statement</a:t>
            </a:r>
            <a:endParaRPr lang="en-IE" sz="22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lvl="1" algn="just">
              <a:lnSpc>
                <a:spcPct val="115000"/>
              </a:lnSpc>
              <a:spcAft>
                <a:spcPts val="0"/>
              </a:spcAft>
              <a:buClr>
                <a:srgbClr val="0BD0D9"/>
              </a:buClr>
              <a:defRPr/>
            </a:pPr>
            <a:r>
              <a:rPr lang="en-IE" sz="22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Notes to the accounts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defRPr/>
            </a:pPr>
            <a:endParaRPr lang="en-IE" sz="22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en-IE" sz="24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Must be prepared in accordance with the applicable Financial Reporting Standards and the methods and </a:t>
            </a:r>
            <a:r>
              <a:rPr lang="en-IE" sz="2400" b="1" dirty="0" smtClean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principles </a:t>
            </a:r>
            <a:r>
              <a:rPr lang="en-IE" sz="24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of the applicable Statement of Recommended Practice.</a:t>
            </a:r>
          </a:p>
          <a:p>
            <a:pPr>
              <a:buFont typeface="Wingdings 2" pitchFamily="18" charset="2"/>
              <a:buNone/>
              <a:defRPr/>
            </a:pPr>
            <a:endParaRPr lang="en-IE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492125"/>
          </a:xfrm>
        </p:spPr>
        <p:txBody>
          <a:bodyPr/>
          <a:lstStyle/>
          <a:p>
            <a:pPr algn="ctr"/>
            <a:r>
              <a:rPr lang="en-IE" sz="3600" b="1" dirty="0"/>
              <a:t>Accounts of smaller charities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056187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Charities </a:t>
            </a:r>
            <a:r>
              <a:rPr lang="en-IE" sz="2000" b="1" dirty="0" smtClean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with </a:t>
            </a: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gross income or expenditure of less than €100,000 have the option to prepare </a:t>
            </a:r>
            <a:r>
              <a:rPr lang="en-IE" sz="2000" dirty="0">
                <a:latin typeface="+mj-lt"/>
              </a:rPr>
              <a:t>‘</a:t>
            </a: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simplified accounts’ consisting of:</a:t>
            </a:r>
          </a:p>
          <a:p>
            <a:pPr marL="823913" lvl="1" indent="-457200">
              <a:lnSpc>
                <a:spcPct val="200000"/>
              </a:lnSpc>
              <a:buClr>
                <a:srgbClr val="0F6FC6"/>
              </a:buClr>
              <a:buFont typeface="+mj-lt"/>
              <a:buAutoNum type="arabicPeriod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Statement of receipts and payments</a:t>
            </a:r>
          </a:p>
          <a:p>
            <a:pPr marL="823913" lvl="1" indent="-457200">
              <a:buFont typeface="+mj-lt"/>
              <a:buAutoNum type="arabicPeriod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Statement of assets and liabilities</a:t>
            </a:r>
          </a:p>
          <a:p>
            <a:pPr marL="823913" lvl="1" indent="-457200">
              <a:buFont typeface="+mj-lt"/>
              <a:buAutoNum type="arabicPeriod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Notes to the accounts</a:t>
            </a:r>
          </a:p>
          <a:p>
            <a:pPr marL="1098550" lvl="2" indent="-457200">
              <a:buFont typeface="Wingdings" pitchFamily="2" charset="2"/>
              <a:buChar char="Ø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Format will be set out in a schedule to the Regulations</a:t>
            </a:r>
          </a:p>
          <a:p>
            <a:pPr marL="1098550" lvl="2" indent="-457200">
              <a:buNone/>
              <a:defRPr/>
            </a:pPr>
            <a:endParaRPr lang="en-IE" sz="20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The ‘simplified accounts’ option cannot be used if the charity is required to prepare accruals accounts by any of the following:</a:t>
            </a:r>
          </a:p>
          <a:p>
            <a:pPr marL="1098550" lvl="2" indent="-457200">
              <a:spcBef>
                <a:spcPts val="1200"/>
              </a:spcBef>
              <a:buFont typeface="Courier New" pitchFamily="49" charset="0"/>
              <a:buChar char="o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Its constitution</a:t>
            </a:r>
          </a:p>
          <a:p>
            <a:pPr marL="1098550" lvl="2" indent="-457200">
              <a:buFont typeface="Courier New" pitchFamily="49" charset="0"/>
              <a:buChar char="o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Any other enactment</a:t>
            </a:r>
          </a:p>
          <a:p>
            <a:pPr marL="1098550" lvl="2" indent="-457200">
              <a:buFont typeface="Courier New" pitchFamily="49" charset="0"/>
              <a:buChar char="o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 decision of the charity trustees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IE" sz="4400" b="1" dirty="0"/>
              <a:t>Consolidated accounts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700808"/>
            <a:ext cx="73448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Calibri" pitchFamily="34" charset="0"/>
              <a:buChar char="•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Consolidated accounts are required where aggregate gross income of a charity and its subsidiaries is over €500,000.</a:t>
            </a:r>
          </a:p>
          <a:p>
            <a:endParaRPr lang="en-IE" sz="2000" b="1" dirty="0">
              <a:solidFill>
                <a:srgbClr val="365F91"/>
              </a:solidFill>
              <a:latin typeface="Calibri"/>
              <a:cs typeface="Calibri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Calibri" pitchFamily="34" charset="0"/>
              <a:buChar char="•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A subsidiary is an entity (charitable or non-charitable) controlled by the parent.  </a:t>
            </a:r>
          </a:p>
          <a:p>
            <a:pPr lvl="1"/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i.e. The parent has the power to govern the financial and operating policies of the subsidiary so as to obtain benefits from its activities.</a:t>
            </a:r>
          </a:p>
          <a:p>
            <a:pPr lvl="1"/>
            <a:endParaRPr lang="en-IE" sz="2000" b="1" dirty="0">
              <a:solidFill>
                <a:srgbClr val="365F91"/>
              </a:solidFill>
              <a:latin typeface="Calibri"/>
              <a:ea typeface="Calibri"/>
              <a:cs typeface="Calibri"/>
            </a:endParaRP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Calibri" pitchFamily="34" charset="0"/>
              <a:buChar char="•"/>
              <a:defRPr/>
            </a:pPr>
            <a:r>
              <a:rPr lang="en-IE" sz="2000" b="1" dirty="0">
                <a:solidFill>
                  <a:srgbClr val="365F91"/>
                </a:solidFill>
                <a:latin typeface="Calibri"/>
                <a:ea typeface="Calibri"/>
                <a:cs typeface="Calibri"/>
              </a:rPr>
              <a:t>Charitable subsidiaries are required to prepare their own accounts under the regulations (unless exempt).</a:t>
            </a:r>
          </a:p>
          <a:p>
            <a:endParaRPr lang="en-IE" dirty="0"/>
          </a:p>
          <a:p>
            <a:endParaRPr lang="en-I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2676</TotalTime>
  <Words>718</Words>
  <Application>Microsoft Office PowerPoint</Application>
  <PresentationFormat>On-screen Show (4:3)</PresentationFormat>
  <Paragraphs>128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sldkgjlkldkgl</vt:lpstr>
      <vt:lpstr>Draft Charity (Accounting and Reporting) Regulations </vt:lpstr>
      <vt:lpstr>Role of annual accounts/reporting</vt:lpstr>
      <vt:lpstr>Background</vt:lpstr>
      <vt:lpstr>Regulations</vt:lpstr>
      <vt:lpstr>Scope</vt:lpstr>
      <vt:lpstr>Accounts of larger charities</vt:lpstr>
      <vt:lpstr>Accounts of smaller charities</vt:lpstr>
      <vt:lpstr>Consolidated accounts</vt:lpstr>
      <vt:lpstr>Audit</vt:lpstr>
      <vt:lpstr>Independent Examination </vt:lpstr>
      <vt:lpstr>Annual Report</vt:lpstr>
      <vt:lpstr>Annual Report</vt:lpstr>
    </vt:vector>
  </TitlesOfParts>
  <Company>DOJLR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nidhubhghaillum</dc:creator>
  <cp:lastModifiedBy>MoloneyMX</cp:lastModifiedBy>
  <cp:revision>262</cp:revision>
  <dcterms:created xsi:type="dcterms:W3CDTF">2014-05-13T14:38:18Z</dcterms:created>
  <dcterms:modified xsi:type="dcterms:W3CDTF">2016-10-04T07:55:16Z</dcterms:modified>
</cp:coreProperties>
</file>